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1" r:id="rId1"/>
  </p:sldMasterIdLst>
  <p:notesMasterIdLst>
    <p:notesMasterId r:id="rId34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5143500" type="screen16x9"/>
  <p:notesSz cx="7559675" cy="10691813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Wingdings 3" panose="05040102010807070707" pitchFamily="18" charset="2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68b3+SEdTjt3AfnnpvOmWuc6U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33" d="100"/>
          <a:sy n="233" d="100"/>
        </p:scale>
        <p:origin x="158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3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3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3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3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3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3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3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3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3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f74e150c0_0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13f74e150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67e4de7b50_0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167e4de7b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67e4de7b50_0_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167e4de7b5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7e4de7b50_0_2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167e4de7b5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079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6369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6832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9459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580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65546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7942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378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6055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9741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7e4de7b50_0_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67e4de7b5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394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8511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283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9415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095424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6014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075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8517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2009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2214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578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36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39412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94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7483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5515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571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3022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75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iustv.cz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 - HDUI</a:t>
            </a:r>
            <a:endParaRPr sz="1225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6F0569-7C70-B376-E3DC-C06109EF1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831" y="1197846"/>
            <a:ext cx="4750339" cy="27478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Řazení kanálů</a:t>
            </a:r>
            <a:endParaRPr sz="1225"/>
          </a:p>
        </p:txBody>
      </p:sp>
      <p:sp>
        <p:nvSpPr>
          <p:cNvPr id="151" name="Google Shape;151;p10"/>
          <p:cNvSpPr/>
          <p:nvPr/>
        </p:nvSpPr>
        <p:spPr>
          <a:xfrm>
            <a:off x="1632519" y="2449147"/>
            <a:ext cx="5290440" cy="128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Rodičovský PIN Vám případně sdělíme na naší hotline lince 800 911 911</a:t>
            </a:r>
            <a:r>
              <a:rPr lang="cs-CZ" sz="992" b="1" dirty="0">
                <a:sym typeface="Arial"/>
              </a:rPr>
              <a:t> </a:t>
            </a: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(nejčastější PIN: 1111, 1234)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Vytvořte nový seznam a nebo editujte již stávající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Pro urychlení zvolte buď ze začátku všechny kanály a nebo žádné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Pojmenujte svůj seznam</a:t>
            </a:r>
            <a:endParaRPr sz="1225" b="1" dirty="0"/>
          </a:p>
          <a:p>
            <a:pPr marL="146966" indent="-146721">
              <a:buClr>
                <a:srgbClr val="FFFFFF"/>
              </a:buClr>
              <a:buSzPts val="810"/>
              <a:buFont typeface="Noto Sans Symbols"/>
              <a:buChar char="l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152" name="Google Shape;15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5555" y="979757"/>
            <a:ext cx="2613255" cy="146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537" y="979757"/>
            <a:ext cx="2613255" cy="146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5555" y="3429148"/>
            <a:ext cx="2613255" cy="146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9581" y="3429148"/>
            <a:ext cx="2613255" cy="1469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Řazení kanálů</a:t>
            </a:r>
            <a:endParaRPr sz="1225"/>
          </a:p>
        </p:txBody>
      </p:sp>
      <p:sp>
        <p:nvSpPr>
          <p:cNvPr id="162" name="Google Shape;162;p11"/>
          <p:cNvSpPr/>
          <p:nvPr/>
        </p:nvSpPr>
        <p:spPr>
          <a:xfrm>
            <a:off x="1632519" y="867758"/>
            <a:ext cx="5290440" cy="110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Pomocí OK vyberte či zrušte kanál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Červené tlačítko na ovladači pro Uložení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OK označí kanál a Vy ho můžete převést šipkami na jinou pozici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Červené tlačítko na ovladači pro Uložení</a:t>
            </a:r>
            <a:endParaRPr sz="1225" b="1" dirty="0"/>
          </a:p>
          <a:p>
            <a:pPr marL="246">
              <a:buClr>
                <a:srgbClr val="FFFFFF"/>
              </a:buClr>
              <a:buSzPts val="810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163" name="Google Shape;1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413" y="2571750"/>
            <a:ext cx="3960000" cy="23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0587" y="256993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Řazení kanálů</a:t>
            </a:r>
            <a:endParaRPr sz="1225"/>
          </a:p>
        </p:txBody>
      </p:sp>
      <p:sp>
        <p:nvSpPr>
          <p:cNvPr id="171" name="Google Shape;171;p12"/>
          <p:cNvSpPr/>
          <p:nvPr/>
        </p:nvSpPr>
        <p:spPr>
          <a:xfrm>
            <a:off x="1609941" y="893977"/>
            <a:ext cx="5290440" cy="58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Seznam kanálů pak můžete lehce aktivovat</a:t>
            </a:r>
          </a:p>
          <a:p>
            <a:pPr marL="146966" indent="-146721">
              <a:buClr>
                <a:srgbClr val="FFFFFF"/>
              </a:buClr>
              <a:buSzPts val="810"/>
              <a:buFont typeface="Noto Sans Symbols"/>
              <a:buChar char="l"/>
            </a:pP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172" name="Google Shape;17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257175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Nahrané pořady</a:t>
            </a:r>
            <a:endParaRPr sz="1225"/>
          </a:p>
        </p:txBody>
      </p:sp>
      <p:sp>
        <p:nvSpPr>
          <p:cNvPr id="179" name="Google Shape;179;p13"/>
          <p:cNvSpPr/>
          <p:nvPr/>
        </p:nvSpPr>
        <p:spPr>
          <a:xfrm>
            <a:off x="1632519" y="982468"/>
            <a:ext cx="5290440" cy="58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V Menu – Nahrané pořady pak naleznete své nahrávky a uložené seriály</a:t>
            </a:r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180" name="Google Shape;18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257175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Filmy</a:t>
            </a:r>
            <a:endParaRPr sz="1225"/>
          </a:p>
        </p:txBody>
      </p:sp>
      <p:sp>
        <p:nvSpPr>
          <p:cNvPr id="187" name="Google Shape;187;p14"/>
          <p:cNvSpPr/>
          <p:nvPr/>
        </p:nvSpPr>
        <p:spPr>
          <a:xfrm>
            <a:off x="1632518" y="943138"/>
            <a:ext cx="5290440" cy="75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V Menu – Filmy – Historie naleznete rozkoukané pořady</a:t>
            </a: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V Menu – Filmy – Archiv pak námi nahrávané pořady</a:t>
            </a:r>
            <a:endParaRPr sz="1225" b="1" dirty="0"/>
          </a:p>
        </p:txBody>
      </p:sp>
      <p:pic>
        <p:nvPicPr>
          <p:cNvPr id="188" name="Google Shape;18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369" y="2569930"/>
            <a:ext cx="3960000" cy="23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2632" y="256993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Nastavení</a:t>
            </a:r>
            <a:endParaRPr sz="1225"/>
          </a:p>
        </p:txBody>
      </p:sp>
      <p:sp>
        <p:nvSpPr>
          <p:cNvPr id="196" name="Google Shape;196;p15"/>
          <p:cNvSpPr/>
          <p:nvPr/>
        </p:nvSpPr>
        <p:spPr>
          <a:xfrm>
            <a:off x="1632519" y="916351"/>
            <a:ext cx="5290440" cy="93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Menu – Nastavení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Jazyky – preferované zvukové a titulkové stopy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Audio/video nastavení – nastavení audio a video výstupu</a:t>
            </a:r>
            <a:endParaRPr sz="1225" b="1" dirty="0"/>
          </a:p>
          <a:p>
            <a:pPr marL="246">
              <a:buClr>
                <a:srgbClr val="FFFFFF"/>
              </a:buClr>
              <a:buSzPts val="810"/>
            </a:pP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197" name="Google Shape;19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257175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Aplikace</a:t>
            </a:r>
            <a:endParaRPr sz="1225"/>
          </a:p>
        </p:txBody>
      </p:sp>
      <p:sp>
        <p:nvSpPr>
          <p:cNvPr id="204" name="Google Shape;204;p16"/>
          <p:cNvSpPr/>
          <p:nvPr/>
        </p:nvSpPr>
        <p:spPr>
          <a:xfrm>
            <a:off x="1568659" y="899655"/>
            <a:ext cx="5290440" cy="93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245">
              <a:buSzPts val="810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- Počasí</a:t>
            </a:r>
            <a:endParaRPr sz="1225" b="1" dirty="0"/>
          </a:p>
          <a:p>
            <a:pPr marL="245">
              <a:buSzPts val="810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cs-CZ" sz="1225" b="1" dirty="0" err="1">
                <a:latin typeface="Arial"/>
                <a:ea typeface="Arial"/>
                <a:cs typeface="Arial"/>
                <a:sym typeface="Arial"/>
              </a:rPr>
              <a:t>Tetris</a:t>
            </a:r>
            <a:endParaRPr sz="1225" b="1" dirty="0"/>
          </a:p>
          <a:p>
            <a:pPr marL="245">
              <a:buSzPts val="810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cs-CZ" sz="1225" b="1" dirty="0" err="1">
                <a:latin typeface="Arial"/>
                <a:ea typeface="Arial"/>
                <a:cs typeface="Arial"/>
                <a:sym typeface="Arial"/>
              </a:rPr>
              <a:t>Solitare</a:t>
            </a: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205" name="Google Shape;2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025" y="1774880"/>
            <a:ext cx="3960000" cy="23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5025" y="2595487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f74e150c0_0_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Multiscreen</a:t>
            </a:r>
            <a:endParaRPr sz="1225" b="1"/>
          </a:p>
        </p:txBody>
      </p:sp>
      <p:sp>
        <p:nvSpPr>
          <p:cNvPr id="213" name="Google Shape;213;g13f74e150c0_0_0"/>
          <p:cNvSpPr/>
          <p:nvPr/>
        </p:nvSpPr>
        <p:spPr>
          <a:xfrm>
            <a:off x="1554207" y="1063485"/>
            <a:ext cx="5290480" cy="93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 indent="-233309">
              <a:buSzPts val="1800"/>
              <a:buChar char="-"/>
            </a:pPr>
            <a:r>
              <a:rPr lang="cs-CZ" sz="1225" b="1" dirty="0"/>
              <a:t>Sledujte TV v mobilu, tabletu či v PC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215" name="Google Shape;215;g13f74e150c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761" y="1743587"/>
            <a:ext cx="6074360" cy="191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67e4de7b50_0_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PRIMA bez reklam</a:t>
            </a:r>
            <a:endParaRPr sz="1225"/>
          </a:p>
        </p:txBody>
      </p:sp>
      <p:sp>
        <p:nvSpPr>
          <p:cNvPr id="222" name="Google Shape;222;g167e4de7b50_0_0"/>
          <p:cNvSpPr/>
          <p:nvPr/>
        </p:nvSpPr>
        <p:spPr>
          <a:xfrm>
            <a:off x="1550930" y="877591"/>
            <a:ext cx="5290480" cy="93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Aktivace služby PRIMA bez reklam</a:t>
            </a:r>
            <a:endParaRPr sz="1361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Co budete potřebovat: PC, STB a mobilní telefon</a:t>
            </a:r>
            <a:endParaRPr sz="1225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V PC si otevřete webovou stránku </a:t>
            </a:r>
            <a:r>
              <a:rPr lang="cs-CZ" sz="1225" b="1" u="sng" dirty="0">
                <a:solidFill>
                  <a:schemeClr val="hlink"/>
                </a:solidFill>
                <a:hlinkClick r:id="rId3"/>
              </a:rPr>
              <a:t>www.geniustv.cz</a:t>
            </a:r>
            <a:endParaRPr sz="1225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v pravém horním rohu klikněte na Prima bez reklam</a:t>
            </a:r>
            <a:endParaRPr sz="1225" b="1" dirty="0"/>
          </a:p>
          <a:p>
            <a:endParaRPr sz="1225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funkce je dostupná pouze pro STB VIP 5202, 5305, 4302 a 1113</a:t>
            </a:r>
            <a:endParaRPr sz="1225" b="1" dirty="0"/>
          </a:p>
          <a:p>
            <a:endParaRPr sz="1225" b="1" dirty="0"/>
          </a:p>
        </p:txBody>
      </p:sp>
      <p:pic>
        <p:nvPicPr>
          <p:cNvPr id="223" name="Google Shape;223;g167e4de7b5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6900" y="2571750"/>
            <a:ext cx="5130199" cy="21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67e4de7b50_0_1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PRIMA bez reklam</a:t>
            </a:r>
            <a:endParaRPr sz="1225"/>
          </a:p>
        </p:txBody>
      </p:sp>
      <p:sp>
        <p:nvSpPr>
          <p:cNvPr id="230" name="Google Shape;230;g167e4de7b50_0_10"/>
          <p:cNvSpPr/>
          <p:nvPr/>
        </p:nvSpPr>
        <p:spPr>
          <a:xfrm>
            <a:off x="1295292" y="974840"/>
            <a:ext cx="5456018" cy="134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	Aktivace služby PRIMA bez reklam</a:t>
            </a:r>
          </a:p>
          <a:p>
            <a:pPr marL="311079"/>
            <a:r>
              <a:rPr lang="cs-CZ" sz="1361" b="1" dirty="0"/>
              <a:t>- </a:t>
            </a:r>
            <a:r>
              <a:rPr lang="cs-CZ" sz="1225" b="1" dirty="0"/>
              <a:t>do otevřeného okna vypište MAC adresu STB</a:t>
            </a:r>
          </a:p>
          <a:p>
            <a:pPr marL="311079"/>
            <a:r>
              <a:rPr lang="cs-CZ" sz="1225" b="1" dirty="0"/>
              <a:t>- naleznete ji ze spodu zařízení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231" name="Google Shape;231;g167e4de7b50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285" y="2571750"/>
            <a:ext cx="3338468" cy="121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167e4de7b50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8018" y="2720652"/>
            <a:ext cx="2987594" cy="9137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67e4de7b50_0_10"/>
          <p:cNvSpPr/>
          <p:nvPr/>
        </p:nvSpPr>
        <p:spPr>
          <a:xfrm>
            <a:off x="4427385" y="3024657"/>
            <a:ext cx="710119" cy="305766"/>
          </a:xfrm>
          <a:prstGeom prst="rightArrow">
            <a:avLst>
              <a:gd name="adj1" fmla="val 50000"/>
              <a:gd name="adj2" fmla="val 13180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04" tIns="62204" rIns="62204" bIns="62204" anchor="ctr" anchorCtr="0">
            <a:noAutofit/>
          </a:bodyPr>
          <a:lstStyle/>
          <a:p>
            <a:endParaRPr sz="992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OSNOVA</a:t>
            </a:r>
            <a:endParaRPr sz="1225"/>
          </a:p>
        </p:txBody>
      </p:sp>
      <p:sp>
        <p:nvSpPr>
          <p:cNvPr id="84" name="Google Shape;84;p2"/>
          <p:cNvSpPr/>
          <p:nvPr/>
        </p:nvSpPr>
        <p:spPr>
          <a:xfrm>
            <a:off x="1828470" y="1322672"/>
            <a:ext cx="3967769" cy="275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MENU</a:t>
            </a:r>
            <a:endParaRPr lang="cs-CZ" sz="900" b="1" dirty="0">
              <a:sym typeface="Arial"/>
            </a:endParaRPr>
          </a:p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Televize – informace o pořadu</a:t>
            </a:r>
            <a:endParaRPr lang="cs-CZ" sz="900" b="1" dirty="0">
              <a:sym typeface="Arial"/>
            </a:endParaRPr>
          </a:p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Televize – možnosti pro kanál</a:t>
            </a:r>
            <a:endParaRPr lang="cs-CZ" sz="900" b="1" dirty="0">
              <a:sym typeface="Arial"/>
            </a:endParaRPr>
          </a:p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Televize – seznam kanálů</a:t>
            </a:r>
            <a:endParaRPr lang="cs-CZ" sz="900" b="1" dirty="0">
              <a:sym typeface="Arial"/>
            </a:endParaRPr>
          </a:p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EPG</a:t>
            </a:r>
            <a:endParaRPr lang="cs-CZ" sz="900" b="1" dirty="0">
              <a:sym typeface="Arial"/>
            </a:endParaRPr>
          </a:p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Řazení kanálů</a:t>
            </a:r>
            <a:endParaRPr lang="cs-CZ" sz="900" b="1" dirty="0">
              <a:sym typeface="Arial"/>
            </a:endParaRPr>
          </a:p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Nahrané pořady</a:t>
            </a:r>
            <a:endParaRPr lang="cs-CZ" sz="900" b="1" dirty="0">
              <a:sym typeface="Arial"/>
            </a:endParaRPr>
          </a:p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Filmy</a:t>
            </a:r>
            <a:endParaRPr lang="cs-CZ" sz="900" b="1" dirty="0">
              <a:sym typeface="Arial"/>
            </a:endParaRPr>
          </a:p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Nastavení</a:t>
            </a:r>
            <a:endParaRPr lang="cs-CZ" sz="900" b="1" dirty="0">
              <a:sym typeface="Arial"/>
            </a:endParaRPr>
          </a:p>
          <a:p>
            <a:pPr marL="311325" indent="-311079">
              <a:buSzPts val="1260"/>
              <a:buFontTx/>
              <a:buChar char="-"/>
            </a:pPr>
            <a:r>
              <a:rPr lang="cs-CZ" b="1" dirty="0">
                <a:latin typeface="Arial"/>
                <a:ea typeface="Arial"/>
                <a:cs typeface="Arial"/>
                <a:sym typeface="Arial"/>
              </a:rPr>
              <a:t>Aplikace</a:t>
            </a:r>
            <a:endParaRPr sz="1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67e4de7b50_0_2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PRIMA bez reklam</a:t>
            </a:r>
            <a:endParaRPr sz="1225"/>
          </a:p>
        </p:txBody>
      </p:sp>
      <p:sp>
        <p:nvSpPr>
          <p:cNvPr id="240" name="Google Shape;240;g167e4de7b50_0_20"/>
          <p:cNvSpPr/>
          <p:nvPr/>
        </p:nvSpPr>
        <p:spPr>
          <a:xfrm>
            <a:off x="1272349" y="920197"/>
            <a:ext cx="5456018" cy="134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Aktivace služby PRIMA bez reklam</a:t>
            </a:r>
            <a:endParaRPr sz="1361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získáte svůj unikátní QR kód, který naskenujete mobilním telefonem a potvrdíte v aplikaci </a:t>
            </a:r>
            <a:r>
              <a:rPr lang="cs-CZ" sz="1225" b="1" dirty="0" err="1"/>
              <a:t>Qerko</a:t>
            </a:r>
            <a:endParaRPr sz="1225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doporučujeme si aplikaci QERKO dopředu nainstalovat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241" name="Google Shape;241;g167e4de7b50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8288" y="2571750"/>
            <a:ext cx="2427424" cy="21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PRIMA bez reklam</a:t>
            </a:r>
            <a:endParaRPr sz="1225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518155" y="890701"/>
            <a:ext cx="5456018" cy="134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Aktivace služby PRIMA bez reklam</a:t>
            </a:r>
            <a:endParaRPr sz="1361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po úspěšné aktivaci Vám přijde e-mail o provedené platbě</a:t>
            </a:r>
            <a:endParaRPr sz="1225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všechny STB v domácnosti automaticky přeskočí reklamní bloky na kanálech skupiny TV Prima</a:t>
            </a:r>
            <a:endParaRPr sz="1225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platí pouze pro STB VIP 5202, 5305, 4302 a 1113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249" name="Google Shape;249;g167e4de7b50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4541" y="2571750"/>
            <a:ext cx="2334917" cy="21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 – </a:t>
            </a:r>
            <a:r>
              <a:rPr lang="cs-CZ" sz="2994" b="1" dirty="0" err="1">
                <a:latin typeface="Open Sans"/>
                <a:ea typeface="Open Sans"/>
                <a:cs typeface="Open Sans"/>
                <a:sym typeface="Open Sans"/>
              </a:rPr>
              <a:t>AndroidTV</a:t>
            </a:r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, LGTV, </a:t>
            </a:r>
            <a:r>
              <a:rPr lang="cs-CZ" sz="2994" b="1" dirty="0" err="1">
                <a:latin typeface="Open Sans"/>
                <a:ea typeface="Open Sans"/>
                <a:cs typeface="Open Sans"/>
                <a:sym typeface="Open Sans"/>
              </a:rPr>
              <a:t>Tizen</a:t>
            </a:r>
            <a:endParaRPr sz="1225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FF11B0-45B3-6F45-FB00-6B5C7A9F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01" y="1528000"/>
            <a:ext cx="5575597" cy="31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14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573872" y="864481"/>
            <a:ext cx="5613152" cy="134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Manuál k novému prostředí</a:t>
            </a:r>
            <a:endParaRPr sz="1361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Jako první je třeba se do aplikace přihlásit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Vyplňte Vaše jméno a heslo 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Pro většinu pohybu a akcí si vystačíte s ovládacím křížem a tlačítkem OK a Zpět</a:t>
            </a:r>
            <a:endParaRPr sz="1225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689200-144B-78B2-4EEC-D5471C15E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48" y="2571750"/>
            <a:ext cx="3960000" cy="22304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B246F82-D0DA-C202-52F2-ECF318AB0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659" y="2571750"/>
            <a:ext cx="3960000" cy="220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08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556573" y="875252"/>
            <a:ext cx="5482092" cy="188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MOJE MENU</a:t>
            </a:r>
            <a:endParaRPr sz="1361" b="1" dirty="0"/>
          </a:p>
          <a:p>
            <a:pPr marL="311079" indent="-233309">
              <a:buSzPts val="1800"/>
              <a:buChar char="-"/>
            </a:pPr>
            <a:r>
              <a:rPr lang="cs-CZ" sz="1225" dirty="0"/>
              <a:t>Jako první Vás přivítá MOJE MENU se třemi sekcemi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Moje Videa</a:t>
            </a:r>
          </a:p>
          <a:p>
            <a:pPr marL="77770">
              <a:buSzPts val="1800"/>
            </a:pPr>
            <a:r>
              <a:rPr lang="cs-CZ" sz="1225" dirty="0"/>
              <a:t> 	- rozkoukané a nahrané pořady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Poslední kanály</a:t>
            </a:r>
          </a:p>
          <a:p>
            <a:pPr marL="77770" lvl="3">
              <a:buSzPts val="1800"/>
            </a:pPr>
            <a:r>
              <a:rPr lang="cs-CZ" sz="1225" dirty="0"/>
              <a:t> 	- 15 posledně spuštěných kanálů</a:t>
            </a:r>
          </a:p>
          <a:p>
            <a:pPr marL="77770">
              <a:buSzPts val="1800"/>
            </a:pPr>
            <a:r>
              <a:rPr lang="cs-CZ" sz="1225" dirty="0"/>
              <a:t> 	- dlaždice Všechny kanály: obsahuje souhrn všech kanálů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Animované, …</a:t>
            </a:r>
          </a:p>
          <a:p>
            <a:pPr marL="77770">
              <a:buSzPts val="1800"/>
            </a:pPr>
            <a:r>
              <a:rPr lang="cs-CZ" sz="1225" dirty="0"/>
              <a:t> 	- pořady rozdělené dle žánru</a:t>
            </a:r>
          </a:p>
          <a:p>
            <a:pPr marL="77770" lvl="3">
              <a:buSzPts val="1800"/>
            </a:pPr>
            <a:endParaRPr lang="cs-CZ" sz="1225" dirty="0"/>
          </a:p>
          <a:p>
            <a:pPr marL="77770" lvl="3">
              <a:buSzPts val="1800"/>
            </a:pPr>
            <a:endParaRPr lang="cs-CZ" sz="1225" dirty="0"/>
          </a:p>
          <a:p>
            <a:pPr marL="77770" lvl="3">
              <a:buSzPts val="1800"/>
            </a:pPr>
            <a:endParaRPr lang="cs-CZ" sz="1225" dirty="0"/>
          </a:p>
          <a:p>
            <a:pPr marL="77770" lvl="3">
              <a:buSzPts val="1800"/>
            </a:pPr>
            <a:endParaRPr sz="1225" dirty="0"/>
          </a:p>
          <a:p>
            <a:r>
              <a:rPr lang="cs-CZ" sz="1225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FF11B0-45B3-6F45-FB00-6B5C7A9F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00" y="2711230"/>
            <a:ext cx="3960000" cy="222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60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550018" y="903825"/>
            <a:ext cx="5482092" cy="188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Všechny kanály</a:t>
            </a:r>
            <a:endParaRPr sz="1361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Soupis všech dostupných kanálů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Rozdělení kanálů dle zaměření </a:t>
            </a:r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EBA25C-7705-6C04-D2FD-4F15C152F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00" y="2571750"/>
            <a:ext cx="3960000" cy="22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6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836154" y="1446235"/>
            <a:ext cx="5379927" cy="320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HLAVNÍ MENU</a:t>
            </a:r>
            <a:endParaRPr sz="1361" b="1" dirty="0"/>
          </a:p>
          <a:p>
            <a:pPr marL="311079" indent="-233309">
              <a:buSzPts val="1800"/>
              <a:buChar char="-"/>
            </a:pPr>
            <a:endParaRPr lang="cs-CZ" sz="1225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MOJE MENU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VIDEOTÉKA</a:t>
            </a:r>
            <a:br>
              <a:rPr lang="cs-CZ" sz="1225" b="1" dirty="0"/>
            </a:br>
            <a:r>
              <a:rPr lang="cs-CZ" sz="1225" b="1" dirty="0"/>
              <a:t>	- pořady rozdělené dle žánru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TELEVIZE </a:t>
            </a:r>
            <a:br>
              <a:rPr lang="cs-CZ" sz="1225" b="1" dirty="0"/>
            </a:br>
            <a:r>
              <a:rPr lang="cs-CZ" sz="1225" b="1" dirty="0"/>
              <a:t>	- EPG s TV kanály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HLEDAT</a:t>
            </a:r>
            <a:br>
              <a:rPr lang="cs-CZ" sz="1225" b="1" dirty="0"/>
            </a:br>
            <a:r>
              <a:rPr lang="cs-CZ" sz="1225" b="1" dirty="0"/>
              <a:t>	- hledání pořadů dle názvu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NASTAVENÍ </a:t>
            </a:r>
            <a:br>
              <a:rPr lang="cs-CZ" sz="1225" b="1" dirty="0"/>
            </a:br>
            <a:r>
              <a:rPr lang="cs-CZ" sz="1225" b="1" dirty="0"/>
              <a:t>	- nastavení zařízení</a:t>
            </a:r>
            <a:br>
              <a:rPr lang="cs-CZ" sz="1225" b="1" dirty="0"/>
            </a:br>
            <a:r>
              <a:rPr lang="cs-CZ" sz="1225" b="1" dirty="0"/>
              <a:t>	- správa nahraných pořadů</a:t>
            </a:r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dirty="0"/>
          </a:p>
          <a:p>
            <a:pPr marL="77770" lvl="3">
              <a:buSzPts val="1800"/>
            </a:pPr>
            <a:endParaRPr lang="cs-CZ" sz="1225" dirty="0"/>
          </a:p>
          <a:p>
            <a:pPr marL="77770" lvl="3">
              <a:buSzPts val="1800"/>
            </a:pPr>
            <a:endParaRPr sz="1225" dirty="0"/>
          </a:p>
          <a:p>
            <a:r>
              <a:rPr lang="cs-CZ" sz="1225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FC412E-6770-100F-5569-C6D275C90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40" y="1446235"/>
            <a:ext cx="498614" cy="320182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F89560D-8D71-8C73-2FCC-8016506B6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682" y="986107"/>
            <a:ext cx="6830637" cy="4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0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523799" y="957188"/>
            <a:ext cx="5482092" cy="188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VIDEOTÉKA</a:t>
            </a:r>
            <a:endParaRPr sz="1361" b="1" dirty="0"/>
          </a:p>
          <a:p>
            <a:pPr marL="311079" indent="-233309">
              <a:buSzPts val="1800"/>
              <a:buChar char="-"/>
            </a:pPr>
            <a:r>
              <a:rPr lang="cs-CZ" sz="1225" b="1" dirty="0"/>
              <a:t>Pořady roztříděné dle žánru</a:t>
            </a:r>
          </a:p>
          <a:p>
            <a:pPr marL="311079" indent="-233309">
              <a:buSzPts val="1800"/>
              <a:buChar char="-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B70207-894D-1F0F-3633-2E3090182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00" y="2571750"/>
            <a:ext cx="3960000" cy="22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78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595903" y="950633"/>
            <a:ext cx="5482092" cy="188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TELEVIZE</a:t>
            </a:r>
            <a:endParaRPr sz="1361" b="1" dirty="0"/>
          </a:p>
          <a:p>
            <a:pPr marL="311079" lvl="1" indent="-233309">
              <a:buSzPts val="1800"/>
              <a:buChar char="-"/>
            </a:pPr>
            <a:r>
              <a:rPr lang="cs-CZ" sz="1225" b="1" dirty="0"/>
              <a:t>Programový průvodce</a:t>
            </a:r>
          </a:p>
          <a:p>
            <a:pPr marL="311079" lvl="1" indent="-233309">
              <a:buSzPts val="1800"/>
              <a:buChar char="-"/>
            </a:pPr>
            <a:r>
              <a:rPr lang="cs-CZ" sz="1225" b="1" dirty="0"/>
              <a:t>Při zvolení právě běžícího pořadu se TV přepne na live vysílání</a:t>
            </a:r>
          </a:p>
          <a:p>
            <a:pPr marL="311079" indent="-233309">
              <a:buSzPts val="1800"/>
              <a:buChar char="-"/>
            </a:pPr>
            <a:r>
              <a:rPr lang="cs-CZ" sz="1225" b="1" dirty="0"/>
              <a:t>Při zvolení již ukončeného pořadu dostanete nabídku pro přehrání či nahrání pořadu</a:t>
            </a:r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F5D513-0D29-5105-8BE3-A5F3E6EF7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00" y="2571750"/>
            <a:ext cx="3960000" cy="221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90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579515" y="881808"/>
            <a:ext cx="5482092" cy="188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TELEVIZE – zvolený pořad</a:t>
            </a:r>
            <a:endParaRPr sz="1361" b="1" dirty="0"/>
          </a:p>
          <a:p>
            <a:pPr marL="311079" lvl="1" indent="-233309">
              <a:buSzPts val="1800"/>
              <a:buChar char="-"/>
            </a:pPr>
            <a:r>
              <a:rPr lang="cs-CZ" sz="1225" b="1" dirty="0"/>
              <a:t>Základní popis pořadu. V „O pořadu“ si můžete přečíst více informací</a:t>
            </a:r>
          </a:p>
          <a:p>
            <a:pPr marL="311079" lvl="1" indent="-233309">
              <a:buSzPts val="1800"/>
              <a:buChar char="-"/>
            </a:pPr>
            <a:r>
              <a:rPr lang="cs-CZ" sz="1225" b="1" dirty="0"/>
              <a:t>Přehrát spustí pořad od začátku</a:t>
            </a:r>
          </a:p>
          <a:p>
            <a:pPr marL="311079" lvl="1" indent="-233309">
              <a:buSzPts val="1800"/>
              <a:buChar char="-"/>
            </a:pPr>
            <a:r>
              <a:rPr lang="cs-CZ" sz="1225" b="1" dirty="0"/>
              <a:t>Nahrát uloží pořad do nahrávek</a:t>
            </a:r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465B95-54D9-30CF-F954-697B529E6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00" y="2571750"/>
            <a:ext cx="3960000" cy="22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Menu</a:t>
            </a:r>
            <a:endParaRPr sz="1225"/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2571750"/>
            <a:ext cx="3960000" cy="236934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1632519" y="832180"/>
            <a:ext cx="5290440" cy="75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Pro přístup do menu stiskněte na ovladači symbol: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Nyní máte přístup do ostatních funkcí: Nahrané pořady, Filmotéka, Rádio a další.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Pro pohyb v Menu použijte středový kruh a volbu potvrďte OK</a:t>
            </a:r>
            <a:endParaRPr sz="1225" b="1" dirty="0"/>
          </a:p>
        </p:txBody>
      </p:sp>
      <p:pic>
        <p:nvPicPr>
          <p:cNvPr id="93" name="Google Shape;9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7939" y="840025"/>
            <a:ext cx="257921" cy="24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2532" y="1319708"/>
            <a:ext cx="461710" cy="493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350096" y="891639"/>
            <a:ext cx="5482092" cy="188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TELEVIZE – </a:t>
            </a:r>
            <a:r>
              <a:rPr lang="cs-CZ" sz="1361" b="1" dirty="0" err="1"/>
              <a:t>player</a:t>
            </a:r>
            <a:endParaRPr sz="1361" b="1" dirty="0"/>
          </a:p>
          <a:p>
            <a:pPr marL="77770" lvl="3">
              <a:buSzPts val="1800"/>
            </a:pPr>
            <a:r>
              <a:rPr lang="cs-CZ" sz="1225" b="1" dirty="0"/>
              <a:t>	- Menu u pořadu obsahuje:</a:t>
            </a:r>
            <a:br>
              <a:rPr lang="cs-CZ" sz="1225" b="1" dirty="0"/>
            </a:br>
            <a:r>
              <a:rPr lang="cs-CZ" sz="1225" b="1" dirty="0"/>
              <a:t>	- Od začátku</a:t>
            </a:r>
            <a:br>
              <a:rPr lang="cs-CZ" sz="1225" b="1" dirty="0"/>
            </a:br>
            <a:r>
              <a:rPr lang="cs-CZ" sz="1225" b="1" dirty="0"/>
              <a:t>	- Pauza</a:t>
            </a:r>
            <a:br>
              <a:rPr lang="cs-CZ" sz="1225" b="1" dirty="0"/>
            </a:br>
            <a:r>
              <a:rPr lang="cs-CZ" sz="1225" b="1" dirty="0"/>
              <a:t>	- Na živou TV</a:t>
            </a:r>
            <a:br>
              <a:rPr lang="cs-CZ" sz="1225" b="1" dirty="0"/>
            </a:br>
            <a:r>
              <a:rPr lang="cs-CZ" sz="1225" b="1" dirty="0"/>
              <a:t>	- Nahrát</a:t>
            </a:r>
            <a:br>
              <a:rPr lang="cs-CZ" sz="1225" b="1" dirty="0"/>
            </a:br>
            <a:r>
              <a:rPr lang="cs-CZ" sz="1225" b="1" dirty="0"/>
              <a:t>	- Oblíbené</a:t>
            </a:r>
            <a:br>
              <a:rPr lang="cs-CZ" sz="1225" b="1" dirty="0"/>
            </a:br>
            <a:r>
              <a:rPr lang="cs-CZ" sz="1225" b="1" dirty="0"/>
              <a:t>	- časová osa pořadu</a:t>
            </a:r>
            <a:br>
              <a:rPr lang="cs-CZ" sz="1225" b="1" dirty="0"/>
            </a:br>
            <a:r>
              <a:rPr lang="cs-CZ" sz="1225" b="1" dirty="0"/>
              <a:t>	- poslední spuštěné kanály</a:t>
            </a:r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D37868-13F0-C985-738C-60EFD5902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258" y="3113538"/>
            <a:ext cx="6167354" cy="16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1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559851" y="953910"/>
            <a:ext cx="5482092" cy="188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HLEDAT</a:t>
            </a:r>
            <a:endParaRPr sz="1361" b="1" dirty="0"/>
          </a:p>
          <a:p>
            <a:pPr marL="311079" lvl="1" indent="-233309">
              <a:buSzPts val="1800"/>
              <a:buChar char="-"/>
            </a:pPr>
            <a:r>
              <a:rPr lang="cs-CZ" sz="1225" b="1" dirty="0"/>
              <a:t>Hledání kanálu na základě názvu</a:t>
            </a:r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14E472-82CC-021B-16CD-04A74AC3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00" y="2571750"/>
            <a:ext cx="3960000" cy="221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7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7e4de7b50_0_30"/>
          <p:cNvSpPr/>
          <p:nvPr/>
        </p:nvSpPr>
        <p:spPr>
          <a:xfrm>
            <a:off x="1632518" y="204769"/>
            <a:ext cx="6025094" cy="85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 dirty="0">
                <a:latin typeface="Open Sans"/>
                <a:ea typeface="Open Sans"/>
                <a:cs typeface="Open Sans"/>
                <a:sym typeface="Open Sans"/>
              </a:rPr>
              <a:t>TV manuál</a:t>
            </a:r>
            <a:endParaRPr sz="1225" dirty="0"/>
          </a:p>
        </p:txBody>
      </p:sp>
      <p:sp>
        <p:nvSpPr>
          <p:cNvPr id="248" name="Google Shape;248;g167e4de7b50_0_30"/>
          <p:cNvSpPr/>
          <p:nvPr/>
        </p:nvSpPr>
        <p:spPr>
          <a:xfrm>
            <a:off x="1569683" y="967021"/>
            <a:ext cx="5482092" cy="188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311079"/>
            <a:r>
              <a:rPr lang="cs-CZ" sz="1361" b="1" dirty="0"/>
              <a:t>NAHRANÉ POŘADY</a:t>
            </a:r>
            <a:endParaRPr sz="1361" b="1" dirty="0"/>
          </a:p>
          <a:p>
            <a:pPr marL="311079" lvl="1" indent="-233309">
              <a:buSzPts val="1800"/>
              <a:buChar char="-"/>
            </a:pPr>
            <a:r>
              <a:rPr lang="cs-CZ" sz="1225" b="1" dirty="0"/>
              <a:t>Hlavní menu – Nastavení – Správa obsahu</a:t>
            </a:r>
            <a:br>
              <a:rPr lang="cs-CZ" sz="1225" b="1" dirty="0"/>
            </a:br>
            <a:r>
              <a:rPr lang="cs-CZ" sz="1225" b="1" dirty="0"/>
              <a:t>	- Přehrávání a mazání nahraných pořadů</a:t>
            </a:r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lang="cs-CZ" sz="1225" b="1" dirty="0"/>
          </a:p>
          <a:p>
            <a:pPr marL="77770" lvl="3">
              <a:buSzPts val="1800"/>
            </a:pP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D5D58E-2DF7-7059-BE50-28811112D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00" y="2571750"/>
            <a:ext cx="3960000" cy="22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7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TV – informace o pořadu</a:t>
            </a:r>
            <a:endParaRPr sz="1225"/>
          </a:p>
        </p:txBody>
      </p:sp>
      <p:sp>
        <p:nvSpPr>
          <p:cNvPr id="101" name="Google Shape;101;p4"/>
          <p:cNvSpPr/>
          <p:nvPr/>
        </p:nvSpPr>
        <p:spPr>
          <a:xfrm>
            <a:off x="1662363" y="918143"/>
            <a:ext cx="5290440" cy="128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Při přepnutí kanálu se Vám zobrazí základní informace o pořadu.</a:t>
            </a:r>
            <a:endParaRPr sz="1225" b="1" dirty="0"/>
          </a:p>
          <a:p>
            <a:endParaRPr sz="1225" b="1" dirty="0"/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Aktuální pořad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Následující pořad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Šipka vlevo – Možnosti pro kanál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Šipka vpravo – Seznam kanálů</a:t>
            </a:r>
            <a:endParaRPr sz="1225" b="1" dirty="0"/>
          </a:p>
          <a:p>
            <a:r>
              <a:rPr lang="cs-CZ" sz="1225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dirty="0"/>
          </a:p>
        </p:txBody>
      </p:sp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257175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TV – možnosti pro kanál</a:t>
            </a:r>
            <a:endParaRPr sz="1225"/>
          </a:p>
        </p:txBody>
      </p:sp>
      <p:sp>
        <p:nvSpPr>
          <p:cNvPr id="109" name="Google Shape;109;p5"/>
          <p:cNvSpPr/>
          <p:nvPr/>
        </p:nvSpPr>
        <p:spPr>
          <a:xfrm>
            <a:off x="1672194" y="808748"/>
            <a:ext cx="5290440" cy="16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O pořadu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Přetáčet – přetáčení po obraze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Posouvat – přetáčení po delších úsecích 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Zkratky – aneb rychle do EPG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Nahrát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Titulky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Jazyky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Poměry stran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256993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TV – seznam kanálů</a:t>
            </a:r>
            <a:endParaRPr sz="1225"/>
          </a:p>
        </p:txBody>
      </p:sp>
      <p:sp>
        <p:nvSpPr>
          <p:cNvPr id="117" name="Google Shape;117;p6"/>
          <p:cNvSpPr/>
          <p:nvPr/>
        </p:nvSpPr>
        <p:spPr>
          <a:xfrm>
            <a:off x="1662362" y="849318"/>
            <a:ext cx="5290440" cy="110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Seznam aktuálních pořadů dle kanálů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Pro pohyb použijte šipku dolu/nahoru, pro skok na další list CH+/-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Šipka vlevo – Seznamy kanálů – připravené programové skladby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Šipka vpravo –&gt; Pořady (pořady na zvoleném kanálu) –&gt; Možnosti (nahrávat, zvuk,…) –&gt; O pořadu  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257175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EPG</a:t>
            </a:r>
            <a:endParaRPr sz="1225"/>
          </a:p>
        </p:txBody>
      </p:sp>
      <p:sp>
        <p:nvSpPr>
          <p:cNvPr id="125" name="Google Shape;125;p7"/>
          <p:cNvSpPr/>
          <p:nvPr/>
        </p:nvSpPr>
        <p:spPr>
          <a:xfrm>
            <a:off x="1562104" y="855873"/>
            <a:ext cx="5290440" cy="16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Seznam aktuálních pořadů spustíte tlačítkem      na ovladači 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Pro pohyb použijte šiku dolu/nahoru, pro skok na další list CH+/-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Možnosti pořadu vyvoláte stlačením OK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Červené tlačítko na ovladači pro rychlé nahrání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Zelené pro kalendář pro rychlý přesun v EPG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Žluté Vás vrátí na aktuální čas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Zeleně podbarvený pořad lze pustit od začátku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Červeně podbarvený pořad je Vámi nahraný  </a:t>
            </a:r>
            <a:endParaRPr sz="1225" b="1" dirty="0"/>
          </a:p>
          <a:p>
            <a:r>
              <a:rPr lang="cs-CZ" sz="1225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dirty="0"/>
          </a:p>
        </p:txBody>
      </p:sp>
      <p:pic>
        <p:nvPicPr>
          <p:cNvPr id="126" name="Google Shape;12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2571750"/>
            <a:ext cx="3960000" cy="23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3792" y="855873"/>
            <a:ext cx="216036" cy="21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EPG – OK na pořadu</a:t>
            </a:r>
            <a:endParaRPr sz="1225"/>
          </a:p>
        </p:txBody>
      </p:sp>
      <p:sp>
        <p:nvSpPr>
          <p:cNvPr id="134" name="Google Shape;134;p8"/>
          <p:cNvSpPr/>
          <p:nvPr/>
        </p:nvSpPr>
        <p:spPr>
          <a:xfrm>
            <a:off x="1632519" y="839487"/>
            <a:ext cx="5290440" cy="93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Dívat se teď – pustí pořad od začátku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Přepnout na kanál …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Nahrát tento pořad</a:t>
            </a:r>
            <a:endParaRPr lang="cs-CZ" sz="992" b="1" dirty="0"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Šipka vpravo vyvolá informace O pořadu  </a:t>
            </a:r>
            <a:endParaRPr sz="1225" b="1" dirty="0"/>
          </a:p>
          <a:p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b="1" dirty="0"/>
          </a:p>
        </p:txBody>
      </p:sp>
      <p:pic>
        <p:nvPicPr>
          <p:cNvPr id="135" name="Google Shape;13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256993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/>
          <p:nvPr/>
        </p:nvSpPr>
        <p:spPr>
          <a:xfrm>
            <a:off x="1632519" y="204770"/>
            <a:ext cx="6025012" cy="8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cs-CZ" sz="2994" b="1">
                <a:latin typeface="Open Sans"/>
                <a:ea typeface="Open Sans"/>
                <a:cs typeface="Open Sans"/>
                <a:sym typeface="Open Sans"/>
              </a:rPr>
              <a:t>Řazení kanálů</a:t>
            </a:r>
            <a:endParaRPr sz="1225"/>
          </a:p>
        </p:txBody>
      </p:sp>
      <p:sp>
        <p:nvSpPr>
          <p:cNvPr id="142" name="Google Shape;142;p9"/>
          <p:cNvSpPr/>
          <p:nvPr/>
        </p:nvSpPr>
        <p:spPr>
          <a:xfrm>
            <a:off x="1632519" y="924698"/>
            <a:ext cx="5290440" cy="40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235" tIns="30617" rIns="61235" bIns="30617" anchor="t" anchorCtr="0">
            <a:noAutofit/>
          </a:bodyPr>
          <a:lstStyle/>
          <a:p>
            <a:pPr marL="194670" indent="-194424">
              <a:buSzPts val="810"/>
              <a:buFontTx/>
              <a:buChar char="-"/>
            </a:pPr>
            <a:r>
              <a:rPr lang="cs-CZ" sz="1225" b="1" dirty="0">
                <a:latin typeface="Arial"/>
                <a:ea typeface="Arial"/>
                <a:cs typeface="Arial"/>
                <a:sym typeface="Arial"/>
              </a:rPr>
              <a:t>Menu – Televize – Uživatelské seznamy kanálů </a:t>
            </a:r>
          </a:p>
          <a:p>
            <a:pPr marL="246">
              <a:buSzPts val="810"/>
            </a:pPr>
            <a:endParaRPr lang="cs-CZ" sz="1225" dirty="0">
              <a:latin typeface="Arial"/>
              <a:ea typeface="Arial"/>
              <a:cs typeface="Arial"/>
              <a:sym typeface="Arial"/>
            </a:endParaRPr>
          </a:p>
          <a:p>
            <a:pPr marL="194670" indent="-194424">
              <a:buSzPts val="810"/>
              <a:buFontTx/>
              <a:buChar char="-"/>
            </a:pPr>
            <a:endParaRPr sz="1225" dirty="0"/>
          </a:p>
          <a:p>
            <a:r>
              <a:rPr lang="cs-CZ" sz="1225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225" dirty="0"/>
          </a:p>
        </p:txBody>
      </p:sp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910" y="2569930"/>
            <a:ext cx="3960000" cy="23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7760" y="2569930"/>
            <a:ext cx="3960000" cy="2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54</TotalTime>
  <Words>891</Words>
  <Application>Microsoft Office PowerPoint</Application>
  <PresentationFormat>Předvádění na obrazovce (16:9)</PresentationFormat>
  <Paragraphs>217</Paragraphs>
  <Slides>32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Open Sans</vt:lpstr>
      <vt:lpstr>Century Gothic</vt:lpstr>
      <vt:lpstr>Noto Sans Symbols</vt:lpstr>
      <vt:lpstr>Wingdings 3</vt:lpstr>
      <vt:lpstr>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 Ruzicka</dc:creator>
  <cp:lastModifiedBy>Ladislav Ruzicka</cp:lastModifiedBy>
  <cp:revision>6</cp:revision>
  <dcterms:created xsi:type="dcterms:W3CDTF">2015-09-18T09:09:52Z</dcterms:created>
  <dcterms:modified xsi:type="dcterms:W3CDTF">2023-11-06T16:27:32Z</dcterms:modified>
</cp:coreProperties>
</file>